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634" r:id="rId2"/>
    <p:sldId id="620" r:id="rId3"/>
    <p:sldId id="636" r:id="rId4"/>
    <p:sldId id="635" r:id="rId5"/>
    <p:sldId id="553" r:id="rId6"/>
    <p:sldId id="554" r:id="rId7"/>
    <p:sldId id="562" r:id="rId8"/>
    <p:sldId id="581" r:id="rId9"/>
    <p:sldId id="605" r:id="rId10"/>
    <p:sldId id="603" r:id="rId11"/>
    <p:sldId id="602" r:id="rId12"/>
    <p:sldId id="606" r:id="rId13"/>
    <p:sldId id="647" r:id="rId14"/>
    <p:sldId id="616" r:id="rId15"/>
    <p:sldId id="617" r:id="rId16"/>
    <p:sldId id="646" r:id="rId17"/>
    <p:sldId id="637" r:id="rId18"/>
    <p:sldId id="638" r:id="rId19"/>
    <p:sldId id="639" r:id="rId20"/>
    <p:sldId id="640" r:id="rId21"/>
    <p:sldId id="580" r:id="rId22"/>
    <p:sldId id="628" r:id="rId23"/>
    <p:sldId id="641" r:id="rId24"/>
    <p:sldId id="642" r:id="rId25"/>
    <p:sldId id="643" r:id="rId26"/>
    <p:sldId id="644" r:id="rId27"/>
    <p:sldId id="645" r:id="rId28"/>
    <p:sldId id="629" r:id="rId29"/>
    <p:sldId id="630" r:id="rId30"/>
    <p:sldId id="631" r:id="rId31"/>
    <p:sldId id="632" r:id="rId32"/>
    <p:sldId id="633" r:id="rId33"/>
    <p:sldId id="582" r:id="rId34"/>
    <p:sldId id="593" r:id="rId35"/>
    <p:sldId id="592" r:id="rId36"/>
    <p:sldId id="622" r:id="rId37"/>
    <p:sldId id="621" r:id="rId38"/>
    <p:sldId id="555" r:id="rId39"/>
    <p:sldId id="556" r:id="rId40"/>
    <p:sldId id="557" r:id="rId41"/>
    <p:sldId id="627" r:id="rId42"/>
    <p:sldId id="579" r:id="rId43"/>
    <p:sldId id="564" r:id="rId44"/>
    <p:sldId id="563" r:id="rId45"/>
    <p:sldId id="565" r:id="rId46"/>
    <p:sldId id="567" r:id="rId47"/>
    <p:sldId id="568" r:id="rId48"/>
    <p:sldId id="569" r:id="rId49"/>
    <p:sldId id="570" r:id="rId50"/>
    <p:sldId id="571" r:id="rId51"/>
    <p:sldId id="572" r:id="rId52"/>
    <p:sldId id="573" r:id="rId53"/>
    <p:sldId id="574" r:id="rId54"/>
    <p:sldId id="575" r:id="rId55"/>
    <p:sldId id="576" r:id="rId56"/>
    <p:sldId id="577" r:id="rId57"/>
    <p:sldId id="578" r:id="rId58"/>
    <p:sldId id="583" r:id="rId59"/>
    <p:sldId id="584" r:id="rId60"/>
    <p:sldId id="585" r:id="rId61"/>
    <p:sldId id="586" r:id="rId62"/>
    <p:sldId id="587" r:id="rId63"/>
    <p:sldId id="623" r:id="rId64"/>
    <p:sldId id="604" r:id="rId65"/>
    <p:sldId id="624" r:id="rId66"/>
    <p:sldId id="560" r:id="rId67"/>
    <p:sldId id="561" r:id="rId68"/>
    <p:sldId id="589" r:id="rId69"/>
    <p:sldId id="590" r:id="rId70"/>
    <p:sldId id="591" r:id="rId71"/>
    <p:sldId id="588" r:id="rId72"/>
    <p:sldId id="625" r:id="rId73"/>
    <p:sldId id="626" r:id="rId74"/>
    <p:sldId id="270" r:id="rId75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84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6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1BE7-26D3-4E11-2F02-A66DEEDD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47E3-4591-0B48-3B43-ED8E9A275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33817-3BAC-C1AE-C26E-81C76384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1AAD-36A6-FF8B-1247-BB0748BF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5670-361B-1DED-7718-C8678DF0D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517B5-3F2A-0C81-DD4B-D9CACDF9E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698A2-5A53-957C-20FD-640D7EF9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F28C-57B9-C320-9918-FDE683AA9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2.jpg"/><Relationship Id="rId5" Type="http://schemas.openxmlformats.org/officeDocument/2006/relationships/image" Target="../media/image130.png"/><Relationship Id="rId10" Type="http://schemas.openxmlformats.org/officeDocument/2006/relationships/image" Target="../media/image11.jpg"/><Relationship Id="rId9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7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3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990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36.jpe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37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9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BB7F-557C-0FAF-13DC-D0BA115C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E4279-00B3-C6C4-C764-3DE6EC023CA2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project</a:t>
            </a:r>
            <a:endParaRPr lang="en-US" sz="4400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94996-7E91-1199-EFDD-05FAA85922F0}"/>
              </a:ext>
            </a:extLst>
          </p:cNvPr>
          <p:cNvSpPr txBox="1"/>
          <p:nvPr/>
        </p:nvSpPr>
        <p:spPr>
          <a:xfrm>
            <a:off x="234759" y="3334120"/>
            <a:ext cx="141608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/>
              <a:t>Weekly updates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CA84E-25AC-F05F-6D7B-4A36C68812FA}"/>
              </a:ext>
            </a:extLst>
          </p:cNvPr>
          <p:cNvSpPr txBox="1"/>
          <p:nvPr/>
        </p:nvSpPr>
        <p:spPr>
          <a:xfrm>
            <a:off x="234759" y="4483035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Feb.05.2026 – corrected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6825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69AD6-206C-0D16-A074-36DBC11D08D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6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A3BAB85-76EC-0C1C-AC11-1C1FDBA0D4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403"/>
          <a:stretch>
            <a:fillRect/>
          </a:stretch>
        </p:blipFill>
        <p:spPr>
          <a:xfrm>
            <a:off x="0" y="2369637"/>
            <a:ext cx="4624218" cy="5367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C40D-C422-B9B7-1131-80FD9124C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441" b="6600"/>
          <a:stretch>
            <a:fillRect/>
          </a:stretch>
        </p:blipFill>
        <p:spPr>
          <a:xfrm>
            <a:off x="5219699" y="2723858"/>
            <a:ext cx="4624219" cy="5013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D90DEC-F348-EAAB-9144-F1E902A0CC4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948" r="1816" b="452"/>
          <a:stretch>
            <a:fillRect/>
          </a:stretch>
        </p:blipFill>
        <p:spPr>
          <a:xfrm>
            <a:off x="10439400" y="1385588"/>
            <a:ext cx="4182510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19920-087C-8551-6C5C-5F93045AF5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720007-EF70-0CBB-6193-0845E92E74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24" r="2046"/>
          <a:stretch>
            <a:fillRect/>
          </a:stretch>
        </p:blipFill>
        <p:spPr>
          <a:xfrm>
            <a:off x="54430" y="2242709"/>
            <a:ext cx="4158342" cy="5474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01CD4-EC4A-DB3E-5A3A-BF94BD9FD1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99" b="2092"/>
          <a:stretch>
            <a:fillRect/>
          </a:stretch>
        </p:blipFill>
        <p:spPr>
          <a:xfrm>
            <a:off x="4771753" y="2461691"/>
            <a:ext cx="4433751" cy="525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5EF8D-A14F-76E9-0C1B-53038B86B8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53" b="7568"/>
          <a:stretch>
            <a:fillRect/>
          </a:stretch>
        </p:blipFill>
        <p:spPr>
          <a:xfrm>
            <a:off x="9764486" y="1385588"/>
            <a:ext cx="4865914" cy="49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0B63-B549-B0E5-F836-A3F16CE1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D6D6F-7270-6B29-69E7-14EB2DA5B7C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6DBEA-1FA1-8495-8472-EC8D7CF875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84642B-C4F5-4F8B-4E7A-41FD1AE776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97" b="3760"/>
          <a:stretch>
            <a:fillRect/>
          </a:stretch>
        </p:blipFill>
        <p:spPr>
          <a:xfrm>
            <a:off x="87083" y="2555733"/>
            <a:ext cx="4639057" cy="5165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64788-683F-C626-F066-6EE13F4B79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034"/>
          <a:stretch>
            <a:fillRect/>
          </a:stretch>
        </p:blipFill>
        <p:spPr>
          <a:xfrm>
            <a:off x="5353871" y="2353912"/>
            <a:ext cx="4425140" cy="5367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014F-E51C-C28D-CD7E-703DC5847E4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222"/>
          <a:stretch>
            <a:fillRect/>
          </a:stretch>
        </p:blipFill>
        <p:spPr>
          <a:xfrm>
            <a:off x="10493829" y="2096806"/>
            <a:ext cx="4049488" cy="55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5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F34F3-7239-FA0E-D338-05DE1E3AD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0217A-0A5B-C46E-52D8-669CF525E7A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1DDA5-6C5B-5639-ABC5-3F81EF7CE9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27C680-1A61-CB41-CB22-50B8CAAC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73" b="3557"/>
          <a:stretch>
            <a:fillRect/>
          </a:stretch>
        </p:blipFill>
        <p:spPr>
          <a:xfrm>
            <a:off x="130626" y="2454293"/>
            <a:ext cx="4663441" cy="517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0025D-50E9-CB86-F3EC-7DBED7CF13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15" b="1731"/>
          <a:stretch>
            <a:fillRect/>
          </a:stretch>
        </p:blipFill>
        <p:spPr>
          <a:xfrm>
            <a:off x="5366219" y="2345436"/>
            <a:ext cx="4663442" cy="5274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954CD-4304-5109-FA88-96DD8730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493" r="180"/>
          <a:stretch>
            <a:fillRect/>
          </a:stretch>
        </p:blipFill>
        <p:spPr>
          <a:xfrm>
            <a:off x="10601814" y="1938992"/>
            <a:ext cx="4028586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BE36-1AC9-A8F5-31FA-E3367339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C3452A-C870-75A0-C997-10DEC8E4538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4E487-9D58-755F-E6D8-B17A0A57B44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36F90E-6D66-ED9B-13D9-F697691347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81" b="2682"/>
          <a:stretch>
            <a:fillRect/>
          </a:stretch>
        </p:blipFill>
        <p:spPr>
          <a:xfrm>
            <a:off x="76200" y="2399865"/>
            <a:ext cx="4364735" cy="5223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2D2C9-C922-38C9-57D3-EC3983F562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63" b="7208"/>
          <a:stretch>
            <a:fillRect/>
          </a:stretch>
        </p:blipFill>
        <p:spPr>
          <a:xfrm>
            <a:off x="4840321" y="2642795"/>
            <a:ext cx="4842401" cy="4980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7966D-6D77-E5A6-00ED-CF6A3D0476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643" b="7208"/>
          <a:stretch>
            <a:fillRect/>
          </a:stretch>
        </p:blipFill>
        <p:spPr>
          <a:xfrm>
            <a:off x="10097153" y="1624475"/>
            <a:ext cx="4533247" cy="49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5526-73FC-38EE-CEC4-39252956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E18C-C5A0-EA3A-560B-8AD4140FF1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68583-36FC-C3B5-2E85-70B7FA6A425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4C0E89-5AC6-E948-529B-58855BE2C9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42" r="1574" b="2746"/>
          <a:stretch>
            <a:fillRect/>
          </a:stretch>
        </p:blipFill>
        <p:spPr>
          <a:xfrm>
            <a:off x="87084" y="2471309"/>
            <a:ext cx="4267200" cy="522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3B1A7-3AD2-7740-E9B9-700D3F56A8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74" r="2004" b="2746"/>
          <a:stretch>
            <a:fillRect/>
          </a:stretch>
        </p:blipFill>
        <p:spPr>
          <a:xfrm>
            <a:off x="4956761" y="2359767"/>
            <a:ext cx="4430486" cy="5220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6DF81-15BF-C6FE-1FA1-22D41A7771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14" b="4323"/>
          <a:stretch>
            <a:fillRect/>
          </a:stretch>
        </p:blipFill>
        <p:spPr>
          <a:xfrm>
            <a:off x="9989724" y="1939586"/>
            <a:ext cx="4553592" cy="51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6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F06E-65AE-CDE3-824D-F7B9AF281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2F9F6-2460-C573-5CCD-E43EEF98EBFC}"/>
              </a:ext>
            </a:extLst>
          </p:cNvPr>
          <p:cNvSpPr txBox="1"/>
          <p:nvPr/>
        </p:nvSpPr>
        <p:spPr>
          <a:xfrm>
            <a:off x="223726" y="181013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About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471AB-099B-DB0B-4594-377DEDD92DB3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80845-C4C2-62B8-BB5E-C327FAE33E8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FB63B-C729-0895-EE9A-DBCDAF42682D}"/>
              </a:ext>
            </a:extLst>
          </p:cNvPr>
          <p:cNvSpPr txBox="1"/>
          <p:nvPr/>
        </p:nvSpPr>
        <p:spPr>
          <a:xfrm>
            <a:off x="218853" y="242627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564 abdominal CTs (Total Segmentator) – all containing </a:t>
            </a:r>
            <a:r>
              <a:rPr lang="en-US" sz="3000" b="1" u="sng" dirty="0"/>
              <a:t>liver</a:t>
            </a:r>
            <a:r>
              <a:rPr lang="en-US" sz="3000" dirty="0"/>
              <a:t>, </a:t>
            </a:r>
            <a:r>
              <a:rPr lang="en-US" sz="3000" b="1" u="sng" dirty="0"/>
              <a:t>stomach</a:t>
            </a:r>
            <a:r>
              <a:rPr lang="en-US" sz="3000" dirty="0"/>
              <a:t> and </a:t>
            </a:r>
            <a:r>
              <a:rPr lang="en-US" sz="3000" b="1" u="sng" dirty="0"/>
              <a:t>pancreas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01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9C05-B696-0EB5-C8E0-793E3C24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4C5222-B534-2837-8EDA-1CCF453F91A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7126810-F337-5E9A-FCAB-FFBC682A3BE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15A0ED1-F8F3-F9D0-5567-5CA549905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04" y="2742553"/>
            <a:ext cx="6851897" cy="3376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CAD473-2D83-56FF-AB59-9120D2982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231" y="2742553"/>
            <a:ext cx="7279168" cy="35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94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8731-DFED-D9C7-EF45-E577DAB0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079CA1-56B8-9A98-DA6E-6FF29C81C5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average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80C87-BD79-0DCD-AE34-2D1A30910D7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16F56D-30AD-B941-C4DE-2EC2EF252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5" y="3002002"/>
            <a:ext cx="6833431" cy="3367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1C28C6-7DF8-96AD-BC68-DC330CFAD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3002002"/>
            <a:ext cx="7281849" cy="35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8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CFD5E-339F-F206-FBFC-681DB7EF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86F897-FFBB-5370-591A-B59BD51717D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FF83-0143-A114-0A57-EFDDCF73C9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C2C88-9123-36B6-52D1-C7429D5D8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62" y="2881925"/>
            <a:ext cx="6906981" cy="339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7CB708-B1AD-48BE-B97C-4B199B30D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881925"/>
            <a:ext cx="7270538" cy="35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8E0B-E0CF-2767-3ADE-09F71BC6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3F20DC-6BDA-1CA2-24BA-29C003BBE566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error characterization?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A4F9-7BC2-E4B1-1657-E7F3D52B76C5}"/>
              </a:ext>
            </a:extLst>
          </p:cNvPr>
          <p:cNvSpPr txBox="1"/>
          <p:nvPr/>
        </p:nvSpPr>
        <p:spPr>
          <a:xfrm>
            <a:off x="745957" y="3354794"/>
            <a:ext cx="131384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Identifying</a:t>
            </a:r>
            <a:r>
              <a:rPr lang="en-US" dirty="0"/>
              <a:t> and </a:t>
            </a:r>
            <a:r>
              <a:rPr lang="en-US" b="1" u="sng" dirty="0"/>
              <a:t>characterizing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types 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not extent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type</a:t>
            </a:r>
            <a:r>
              <a:rPr lang="en-US" dirty="0"/>
              <a:t>) of segmentation errors made by </a:t>
            </a:r>
            <a:r>
              <a:rPr lang="en-US" b="1" u="sng" dirty="0"/>
              <a:t>3D</a:t>
            </a:r>
            <a:r>
              <a:rPr lang="en-US" dirty="0"/>
              <a:t> AI segmentation-based models on </a:t>
            </a:r>
            <a:r>
              <a:rPr lang="en-US" b="1" u="sng" dirty="0"/>
              <a:t>CT scans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0A074-B42A-7479-B197-B2E2FEDCD11E}"/>
              </a:ext>
            </a:extLst>
          </p:cNvPr>
          <p:cNvSpPr txBox="1"/>
          <p:nvPr/>
        </p:nvSpPr>
        <p:spPr>
          <a:xfrm>
            <a:off x="1393371" y="4884821"/>
            <a:ext cx="126289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So that the community can build models that are adept at </a:t>
            </a:r>
            <a:r>
              <a:rPr lang="en-US" b="1" u="sng" dirty="0"/>
              <a:t>avoiding</a:t>
            </a:r>
            <a:r>
              <a:rPr lang="en-US" dirty="0"/>
              <a:t> such errors.</a:t>
            </a:r>
          </a:p>
        </p:txBody>
      </p:sp>
    </p:spTree>
    <p:extLst>
      <p:ext uri="{BB962C8B-B14F-4D97-AF65-F5344CB8AC3E}">
        <p14:creationId xmlns:p14="http://schemas.microsoft.com/office/powerpoint/2010/main" val="271024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7F256-77B8-B0AD-5358-586F637B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1EF294-4D9E-0BCF-E1EA-F33E9F79EE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How do the volume- vs. SA-based scores perform across organs?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365AA-7534-500E-C2AD-E3FDA980E4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R2b: Comparison of Volume- vs.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203AFAA-567E-B35F-54B8-8F58C38DE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555734"/>
            <a:ext cx="7194014" cy="3541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63D8F-D7CE-823F-EE43-26D59A88B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385" y="2555733"/>
            <a:ext cx="7194014" cy="354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0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it relevant?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Unifying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500" b="1" dirty="0"/>
                  <a:t> and </a:t>
                </a: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blipFill>
                <a:blip r:embed="rId2"/>
                <a:stretch>
                  <a:fillRect l="-1300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9" y="2258453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Why</a:t>
            </a:r>
            <a:r>
              <a:rPr lang="en-US" sz="2400" dirty="0"/>
              <a:t>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2797744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</a:t>
            </a:r>
            <a:r>
              <a:rPr lang="en-US" sz="2400" b="1" u="sng" dirty="0">
                <a:solidFill>
                  <a:srgbClr val="00B050"/>
                </a:solidFill>
              </a:rPr>
              <a:t>quantitative metric</a:t>
            </a:r>
            <a:r>
              <a:rPr lang="en-US" sz="2400" dirty="0"/>
              <a:t>, we can perform </a:t>
            </a:r>
            <a:r>
              <a:rPr lang="en-US" sz="2400" b="1" u="sng" dirty="0">
                <a:solidFill>
                  <a:srgbClr val="00B050"/>
                </a:solidFill>
              </a:rPr>
              <a:t>correlation, regression</a:t>
            </a:r>
            <a:r>
              <a:rPr lang="en-US" sz="2400" dirty="0"/>
              <a:t>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4078321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B050"/>
                </a:solidFill>
              </a:rPr>
              <a:t>Correlation-/ regression</a:t>
            </a:r>
            <a:r>
              <a:rPr lang="en-US" sz="2400" dirty="0"/>
              <a:t>-based analyses are </a:t>
            </a:r>
            <a:r>
              <a:rPr lang="en-US" sz="2400" dirty="0">
                <a:highlight>
                  <a:srgbClr val="FFFF00"/>
                </a:highlight>
              </a:rPr>
              <a:t>impossible</a:t>
            </a:r>
            <a:r>
              <a:rPr lang="en-US" sz="2400" dirty="0"/>
              <a:t> with </a:t>
            </a:r>
            <a:r>
              <a:rPr lang="en-US" sz="2400" b="1" u="sng" dirty="0">
                <a:solidFill>
                  <a:srgbClr val="FF0000"/>
                </a:solidFill>
              </a:rPr>
              <a:t>categorical independent variables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EECF4-4154-1E36-86AD-07A4D5709A89}"/>
              </a:ext>
            </a:extLst>
          </p:cNvPr>
          <p:cNvSpPr txBox="1"/>
          <p:nvPr/>
        </p:nvSpPr>
        <p:spPr>
          <a:xfrm>
            <a:off x="228599" y="5774538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1. Primary goal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b="1" u="sng" dirty="0"/>
              <a:t>Identifying</a:t>
            </a:r>
            <a:r>
              <a:rPr lang="en-US" sz="2400" dirty="0"/>
              <a:t> and </a:t>
            </a:r>
            <a:r>
              <a:rPr lang="en-US" sz="2400" b="1" u="sng" dirty="0"/>
              <a:t>characterizing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types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not extent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type</a:t>
            </a:r>
            <a:r>
              <a:rPr lang="en-US" sz="2400" dirty="0"/>
              <a:t>) of segmentation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09D32-C5D8-CF1E-0DEF-963258A44D33}"/>
              </a:ext>
            </a:extLst>
          </p:cNvPr>
          <p:cNvSpPr txBox="1"/>
          <p:nvPr/>
        </p:nvSpPr>
        <p:spPr>
          <a:xfrm>
            <a:off x="228599" y="6545974"/>
            <a:ext cx="1314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2. Secondary goal</a:t>
            </a:r>
            <a:r>
              <a:rPr lang="en-US" sz="2400" b="1" dirty="0"/>
              <a:t>:</a:t>
            </a:r>
            <a:r>
              <a:rPr lang="en-US" sz="2400" dirty="0"/>
              <a:t> Fine-grained (specific), completely quantitative, scalable error characterization framework. 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  <p:bldP spid="7" grpId="0"/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58D3-E70A-64AE-A919-7A2578E7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/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C00000"/>
                    </a:solidFill>
                  </a:rPr>
                  <a:t>Unifying 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4400" b="1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44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blipFill>
                <a:blip r:embed="rId2"/>
                <a:stretch>
                  <a:fillRect l="-2266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6AE48-0D54-9442-7C01-F041D552E3B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proceed?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/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Combined score, </a:t>
                </a:r>
                <a14:m>
                  <m:oMath xmlns:m="http://schemas.openxmlformats.org/officeDocument/2006/math">
                    <m:r>
                      <a:rPr lang="en-US" sz="35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blipFill>
                <a:blip r:embed="rId3"/>
                <a:stretch>
                  <a:fillRect l="-1256" b="-13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/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Pd</m:t>
                    </m:r>
                    <m:r>
                      <a:rPr lang="en-US" sz="23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AF3BED0-6DB4-7C89-41AA-8A03EFA0B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70" y="3746744"/>
            <a:ext cx="10201656" cy="143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CF55-799F-DB63-D4D8-C2D604BFE613}"/>
                  </a:ext>
                </a:extLst>
              </p:cNvPr>
              <p:cNvSpPr txBox="1"/>
              <p:nvPr/>
            </p:nvSpPr>
            <p:spPr>
              <a:xfrm>
                <a:off x="2476870" y="4466072"/>
                <a:ext cx="6490701" cy="64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CF55-799F-DB63-D4D8-C2D604BFE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870" y="4466072"/>
                <a:ext cx="6490701" cy="640496"/>
              </a:xfrm>
              <a:prstGeom prst="rect">
                <a:avLst/>
              </a:prstGeom>
              <a:blipFill>
                <a:blip r:embed="rId6"/>
                <a:stretch>
                  <a:fillRect l="-1221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0EED-8807-FDFF-8950-7BA8EAD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2B171E-57B6-1EBC-431E-86B2F2CE4F3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61F2F9-92A6-B596-9EA6-AD92C12D0DD7}"/>
              </a:ext>
            </a:extLst>
          </p:cNvPr>
          <p:cNvSpPr txBox="1"/>
          <p:nvPr/>
        </p:nvSpPr>
        <p:spPr>
          <a:xfrm>
            <a:off x="762000" y="22424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sanity check: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/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.00: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𝑫𝑺𝑪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1358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/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</m:t>
                    </m:r>
                  </m:oMath>
                </a14:m>
                <a:r>
                  <a:rPr lang="en-US" dirty="0"/>
                  <a:t>: We give 50% importance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𝑫𝑺𝑪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+ </m:t>
                        </m:r>
                        <m:f>
                          <m:fPr>
                            <m:type m:val="lin"/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𝜷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blipFill>
                <a:blip r:embed="rId5"/>
                <a:stretch>
                  <a:fillRect l="-822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/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</m:oMath>
                </a14:m>
                <a:r>
                  <a:rPr lang="en-US" dirty="0"/>
                  <a:t>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blipFill>
                <a:blip r:embed="rId6"/>
                <a:stretch>
                  <a:fillRect l="-82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DF02B1D-AF26-50AF-F8BD-BE6DD29CD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372" y="5180729"/>
            <a:ext cx="10201656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2FE82-1D16-FDC4-A878-2F73C508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(2)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FCD623B-30C4-1E87-6AE1-B19A6115823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1E23BE-87A7-EE36-D365-449F611196BC}"/>
              </a:ext>
            </a:extLst>
          </p:cNvPr>
          <p:cNvSpPr txBox="1"/>
          <p:nvPr/>
        </p:nvSpPr>
        <p:spPr>
          <a:xfrm>
            <a:off x="762000" y="2063290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Sanity check: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26036-3711-F340-8C10-3590BE71E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9" y="3219733"/>
            <a:ext cx="7227994" cy="3559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D4113-A9B0-4264-EBDF-D5247CDCE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558" y="3219733"/>
            <a:ext cx="7128842" cy="35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32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F1EF4-8F4C-17EF-C883-DEE82C8B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837E158-B2D0-74D9-FF8B-73161BF13D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Liver (</a:t>
                </a:r>
                <a:r>
                  <a:rPr lang="en-US" i="1" dirty="0"/>
                  <a:t>Easy – high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6832DFF-096B-472E-63EA-97CD7E5D2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" y="3000809"/>
            <a:ext cx="7527183" cy="3708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556D5-083E-E201-3618-14E5FD859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13" y="3000809"/>
            <a:ext cx="6754269" cy="33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01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F53D5-9A71-7615-DBA4-9A561FB6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DBDFB0B-3CFC-D6C0-65B5-BECA059216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Stomach (</a:t>
                </a:r>
                <a:r>
                  <a:rPr lang="en-US" i="1" dirty="0"/>
                  <a:t>Moderate – medium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3CC6D23-C21A-44EE-DC8C-EE5363DA0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0" y="3112221"/>
            <a:ext cx="7233964" cy="356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9B76AF-81EB-46D7-42DF-17756A078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553" y="3112221"/>
            <a:ext cx="7055073" cy="34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F071-EEC6-68E4-A349-5D8D7C59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125DC9-0F82-675F-0E41-0831F19FD60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Pancreas (</a:t>
                </a:r>
                <a:r>
                  <a:rPr lang="en-US" i="1" dirty="0"/>
                  <a:t>Difficult – low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61D60F-EC06-556F-0554-C6A14626B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4062"/>
            <a:ext cx="7404264" cy="3641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2603C-75B5-C475-4B12-4F2BC56A6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813" y="3134062"/>
            <a:ext cx="6955588" cy="34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5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957E-71D5-6803-3993-7C9A7621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05A32-2CD2-F441-C050-28EB0B64568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60FB2-9F8B-E9B8-7C4F-C958092CE3F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994CF-9F07-0D62-006B-68718D8E4608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A200A-2257-2BDB-DE82-8A18ED7DFC27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However, itself sometimes generates disconnected segmentations for connected components.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1D5A5-AEC3-77FC-EFFB-4D8C104A2868}"/>
              </a:ext>
            </a:extLst>
          </p:cNvPr>
          <p:cNvSpPr txBox="1"/>
          <p:nvPr/>
        </p:nvSpPr>
        <p:spPr>
          <a:xfrm>
            <a:off x="282276" y="3368479"/>
            <a:ext cx="142283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/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Axiom 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Literature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300" dirty="0"/>
                          <m:t>[∗]</m:t>
                        </m:r>
                      </m:sup>
                    </m:sSup>
                  </m:oMath>
                </a14:m>
                <a:r>
                  <a:rPr lang="en-US" sz="2300" dirty="0"/>
                  <a:t> often suggests that 3D segmentation models perform badly when: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Tiny GT (prostate, various glands – including adrenal glands, urinary bladder)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Complex-shaped GT (esophagus, pancreas, intestines, colon)</a:t>
                </a:r>
              </a:p>
              <a:p>
                <a:pPr lvl="2"/>
                <a:endParaRPr lang="en-US" sz="1000" b="1" dirty="0"/>
              </a:p>
              <a:p>
                <a:pPr marL="1649120" lvl="2" indent="-342900">
                  <a:buFont typeface="Wingdings" panose="05000000000000000000" pitchFamily="2" charset="2"/>
                  <a:buChar char="Ø"/>
                </a:pPr>
                <a:r>
                  <a:rPr lang="en-US" sz="2300" b="1" dirty="0"/>
                  <a:t>However, my observation has been: </a:t>
                </a:r>
                <a:r>
                  <a:rPr lang="en-US" sz="2300" dirty="0"/>
                  <a:t>Disconnected components are a </a:t>
                </a:r>
                <a:r>
                  <a:rPr lang="en-US" sz="2300" b="1" u="sng" dirty="0"/>
                  <a:t>MAJOR</a:t>
                </a:r>
                <a:r>
                  <a:rPr lang="en-US" sz="2300" dirty="0"/>
                  <a:t> factor for a specific kind of over-segmentation.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blipFill>
                <a:blip r:embed="rId2"/>
                <a:stretch>
                  <a:fillRect l="-607" b="-5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7C4A75-D8B8-69C3-6AF4-F63668006228}"/>
              </a:ext>
            </a:extLst>
          </p:cNvPr>
          <p:cNvSpPr txBox="1"/>
          <p:nvPr/>
        </p:nvSpPr>
        <p:spPr>
          <a:xfrm>
            <a:off x="282274" y="6659324"/>
            <a:ext cx="140658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4. </a:t>
            </a:r>
            <a:r>
              <a:rPr lang="en-US" sz="2300" dirty="0"/>
              <a:t>Not just </a:t>
            </a:r>
            <a:r>
              <a:rPr lang="en-US" sz="2300" b="1" u="sng" dirty="0"/>
              <a:t>ANY</a:t>
            </a:r>
            <a:r>
              <a:rPr lang="en-US" sz="2300" dirty="0"/>
              <a:t> over-segmentation – I need to figure out a way to quantify this </a:t>
            </a:r>
            <a:r>
              <a:rPr lang="en-US" sz="2300" b="1" u="sng" dirty="0"/>
              <a:t>particular kind</a:t>
            </a:r>
            <a:r>
              <a:rPr lang="en-US" sz="2300" dirty="0"/>
              <a:t> of over-segmentation.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AE93-6971-DF39-8227-9C6B60887559}"/>
              </a:ext>
            </a:extLst>
          </p:cNvPr>
          <p:cNvSpPr txBox="1"/>
          <p:nvPr/>
        </p:nvSpPr>
        <p:spPr>
          <a:xfrm>
            <a:off x="1371600" y="7772400"/>
            <a:ext cx="13139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</a:rPr>
              <a:t>[*] Saporta, Adriel, Xiaotong Gui, Ashwin Agrawal, Anuj Pareek, Steven Q. H. Truong, Chanh D. T. Nguyen, Van-Doan Ngo, et al. 2022. “Benchmarking Saliency Methods for Chest X-Ray Interpretation.” Nature Machine Intelligence 4 (10): 867–78.</a:t>
            </a:r>
          </a:p>
        </p:txBody>
      </p:sp>
    </p:spTree>
    <p:extLst>
      <p:ext uri="{BB962C8B-B14F-4D97-AF65-F5344CB8AC3E}">
        <p14:creationId xmlns:p14="http://schemas.microsoft.com/office/powerpoint/2010/main" val="31763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4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41C2-7309-9D77-9AAC-EF74F569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AA5E8-CD22-47B0-FC53-F24281769A8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D081A-08BE-EF39-41B9-1EDBE7B1A0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F5B54-93BD-B9B7-3694-94152017B79E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2430B-9E2F-03D8-4316-5692839370C6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Itself sometimes generates disconnected segmentations for connected components.</a:t>
            </a:r>
          </a:p>
        </p:txBody>
      </p:sp>
      <p:pic>
        <p:nvPicPr>
          <p:cNvPr id="8" name="Picture 7" descr="A graph of a human heart&#10;&#10;AI-generated content may be incorrect.">
            <a:extLst>
              <a:ext uri="{FF2B5EF4-FFF2-40B4-BE49-F238E27FC236}">
                <a16:creationId xmlns:a16="http://schemas.microsoft.com/office/drawing/2014/main" id="{A7F92069-4DB5-7843-13BE-8DBDEA6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06" y="3264171"/>
            <a:ext cx="3781043" cy="4450320"/>
          </a:xfrm>
          <a:prstGeom prst="rect">
            <a:avLst/>
          </a:prstGeom>
        </p:spPr>
      </p:pic>
      <p:pic>
        <p:nvPicPr>
          <p:cNvPr id="10" name="Picture 9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0FBB2179-EFC2-185C-C913-E64A9CEC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9"/>
          <a:stretch>
            <a:fillRect/>
          </a:stretch>
        </p:blipFill>
        <p:spPr>
          <a:xfrm>
            <a:off x="7703872" y="3457969"/>
            <a:ext cx="3781043" cy="42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B3F49-1F64-A627-FC2A-0E8BEEEF6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82452F-2903-A501-A616-28225733951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the past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31608-8747-AD27-B365-7B231FBED2C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7A6B4E-A7F5-8250-9267-3E0EA6D31D50}"/>
                  </a:ext>
                </a:extLst>
              </p:cNvPr>
              <p:cNvSpPr txBox="1"/>
              <p:nvPr/>
            </p:nvSpPr>
            <p:spPr>
              <a:xfrm>
                <a:off x="484038" y="1861043"/>
                <a:ext cx="1374865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Re-organize the workflow. Now, it seems like we are only performing over- and under-segmentation based analyses and their variants.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Follow up the visual analyses with statistical analyses.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addition to </a:t>
                </a:r>
                <a:r>
                  <a:rPr lang="en-US" b="1" dirty="0"/>
                  <a:t>surface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/>
                  <a:t> – surface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, do </a:t>
                </a:r>
                <a:r>
                  <a:rPr lang="en-US" b="1" dirty="0"/>
                  <a:t>volume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/>
                  <a:t> – volume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Non-scientific, purely protocol organization-based suggestions.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7A6B4E-A7F5-8250-9267-3E0EA6D31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8" y="1861043"/>
                <a:ext cx="13748657" cy="2246769"/>
              </a:xfrm>
              <a:prstGeom prst="rect">
                <a:avLst/>
              </a:prstGeom>
              <a:blipFill>
                <a:blip r:embed="rId2"/>
                <a:stretch>
                  <a:fillRect l="-665" t="-2168" b="-6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983A687-ACE7-F5C5-1F88-4CB5970244F0}"/>
              </a:ext>
            </a:extLst>
          </p:cNvPr>
          <p:cNvSpPr txBox="1"/>
          <p:nvPr/>
        </p:nvSpPr>
        <p:spPr>
          <a:xfrm>
            <a:off x="233667" y="1338828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AF1240-7519-E2DB-6A9A-F885FF741744}"/>
              </a:ext>
            </a:extLst>
          </p:cNvPr>
          <p:cNvSpPr txBox="1"/>
          <p:nvPr/>
        </p:nvSpPr>
        <p:spPr>
          <a:xfrm>
            <a:off x="233667" y="499735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479F5-7AE3-5CB6-1A83-30AA61F8F82B}"/>
              </a:ext>
            </a:extLst>
          </p:cNvPr>
          <p:cNvSpPr txBox="1"/>
          <p:nvPr/>
        </p:nvSpPr>
        <p:spPr>
          <a:xfrm>
            <a:off x="843264" y="5487596"/>
            <a:ext cx="1355346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 implementation of C score for </a:t>
            </a:r>
            <a:r>
              <a:rPr lang="en-US" sz="2800" b="1" dirty="0"/>
              <a:t>shape match but low DSC (mis-segmentation)</a:t>
            </a:r>
            <a:r>
              <a:rPr lang="en-US" sz="2800" dirty="0"/>
              <a:t> versus </a:t>
            </a:r>
            <a:r>
              <a:rPr lang="en-US" sz="2800" dirty="0">
                <a:solidFill>
                  <a:srgbClr val="FF0000"/>
                </a:solidFill>
              </a:rPr>
              <a:t>over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FF0000"/>
                </a:solidFill>
              </a:rPr>
              <a:t>under</a:t>
            </a:r>
            <a:r>
              <a:rPr lang="en-US" sz="2800" dirty="0"/>
              <a:t> segmentation.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Formulate metric to quantify connected component behavior </a:t>
            </a:r>
            <a:r>
              <a:rPr lang="en-US" dirty="0">
                <a:sym typeface="Wingdings" panose="05000000000000000000" pitchFamily="2" charset="2"/>
              </a:rPr>
              <a:t> based on observation on </a:t>
            </a:r>
            <a:r>
              <a:rPr lang="en-US" dirty="0" err="1">
                <a:sym typeface="Wingdings" panose="05000000000000000000" pitchFamily="2" charset="2"/>
              </a:rPr>
              <a:t>TotalSegmentator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8D6CB3-55FF-9BBF-4433-0E07FD367E4F}"/>
                  </a:ext>
                </a:extLst>
              </p:cNvPr>
              <p:cNvSpPr txBox="1"/>
              <p:nvPr/>
            </p:nvSpPr>
            <p:spPr>
              <a:xfrm>
                <a:off x="484038" y="4107812"/>
                <a:ext cx="1374865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Additionally</a:t>
                </a:r>
                <a:r>
                  <a:rPr lang="en-US" dirty="0">
                    <a:solidFill>
                      <a:srgbClr val="00B050"/>
                    </a:solidFill>
                  </a:rPr>
                  <a:t>: Combined C-score (unifying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 – for both volume and surface area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8D6CB3-55FF-9BBF-4433-0E07FD36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8" y="4107812"/>
                <a:ext cx="13748657" cy="492443"/>
              </a:xfrm>
              <a:prstGeom prst="rect">
                <a:avLst/>
              </a:prstGeom>
              <a:blipFill>
                <a:blip r:embed="rId3"/>
                <a:stretch>
                  <a:fillRect l="-665" t="-9877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6A34DD-258B-142A-DC43-92F8879FEF1C}"/>
              </a:ext>
            </a:extLst>
          </p:cNvPr>
          <p:cNvSpPr txBox="1"/>
          <p:nvPr/>
        </p:nvSpPr>
        <p:spPr>
          <a:xfrm>
            <a:off x="10731628" y="7193171"/>
            <a:ext cx="3898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Jakob </a:t>
            </a:r>
            <a:r>
              <a:rPr lang="en-US" sz="1500" dirty="0" err="1"/>
              <a:t>Wasserthal</a:t>
            </a:r>
            <a:r>
              <a:rPr lang="en-US" sz="1500" dirty="0"/>
              <a:t> et al, “</a:t>
            </a:r>
            <a:r>
              <a:rPr lang="en-US" sz="1500" dirty="0" err="1"/>
              <a:t>TotalSegmentator</a:t>
            </a:r>
            <a:r>
              <a:rPr lang="en-US" sz="1500" dirty="0"/>
              <a:t>,” Radiology: Artificial Intelligence, 2023.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4902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A4EC8-A6AD-66D2-FC52-33EA19FE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F0C93-4768-72BC-B2C3-8155AE45E47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28868-D1AD-C697-CC76-659F6EC7512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E7B00-2565-352C-E0FA-13EBCD6E298F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8B0D0-243C-5523-BB31-2F068EE1349F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p:pic>
        <p:nvPicPr>
          <p:cNvPr id="4" name="Picture 3" descr="A diagram of a human body&#10;&#10;AI-generated content may be incorrect.">
            <a:extLst>
              <a:ext uri="{FF2B5EF4-FFF2-40B4-BE49-F238E27FC236}">
                <a16:creationId xmlns:a16="http://schemas.microsoft.com/office/drawing/2014/main" id="{3D0F368C-418C-8412-73AB-52294449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5" r="2179"/>
          <a:stretch>
            <a:fillRect/>
          </a:stretch>
        </p:blipFill>
        <p:spPr>
          <a:xfrm>
            <a:off x="461417" y="3569581"/>
            <a:ext cx="2856274" cy="4170159"/>
          </a:xfrm>
          <a:prstGeom prst="rect">
            <a:avLst/>
          </a:prstGeom>
        </p:spPr>
      </p:pic>
      <p:pic>
        <p:nvPicPr>
          <p:cNvPr id="6" name="Picture 5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1CFE1ED3-3EA0-1CA4-F489-71AA9C59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10731057" y="3376696"/>
            <a:ext cx="3200399" cy="4363046"/>
          </a:xfrm>
          <a:prstGeom prst="rect">
            <a:avLst/>
          </a:prstGeom>
        </p:spPr>
      </p:pic>
      <p:pic>
        <p:nvPicPr>
          <p:cNvPr id="7" name="Picture 6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5434200C-9E87-4D2E-20F3-833CF855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43"/>
          <a:stretch>
            <a:fillRect/>
          </a:stretch>
        </p:blipFill>
        <p:spPr>
          <a:xfrm>
            <a:off x="5418355" y="3569583"/>
            <a:ext cx="3212038" cy="41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5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829A-CD36-188A-5626-1B8419781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C116-769C-9114-613D-6893D332A13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to-dos for next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4AE8E-ADF7-A5DE-D30A-406133FD4F8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do I want to address/ answer?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/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/>
                  <a:t>1. 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300" b="1" dirty="0"/>
                  <a:t> score,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3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blipFill>
                <a:blip r:embed="rId2"/>
                <a:stretch>
                  <a:fillRect l="-11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B4807C-3A91-4F5C-FD27-2230035F9287}"/>
              </a:ext>
            </a:extLst>
          </p:cNvPr>
          <p:cNvSpPr txBox="1"/>
          <p:nvPr/>
        </p:nvSpPr>
        <p:spPr>
          <a:xfrm>
            <a:off x="936171" y="2563406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– For </a:t>
            </a:r>
            <a:r>
              <a:rPr lang="en-US" sz="2300" b="1" dirty="0"/>
              <a:t>shape match but low DSC (mis-segmentation)</a:t>
            </a:r>
            <a:r>
              <a:rPr lang="en-US" sz="2300" dirty="0"/>
              <a:t> versus </a:t>
            </a:r>
            <a:r>
              <a:rPr lang="en-US" sz="2300" dirty="0">
                <a:solidFill>
                  <a:srgbClr val="FF0000"/>
                </a:solidFill>
              </a:rPr>
              <a:t>over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FF0000"/>
                </a:solidFill>
              </a:rPr>
              <a:t>under</a:t>
            </a:r>
            <a:r>
              <a:rPr lang="en-US" sz="2300" dirty="0"/>
              <a:t> segmentation?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D671E-B38A-D324-C4C2-2AAFF6426CBB}"/>
              </a:ext>
            </a:extLst>
          </p:cNvPr>
          <p:cNvSpPr txBox="1"/>
          <p:nvPr/>
        </p:nvSpPr>
        <p:spPr>
          <a:xfrm>
            <a:off x="185057" y="4142128"/>
            <a:ext cx="14163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2. Quantifying </a:t>
            </a:r>
            <a:r>
              <a:rPr lang="en-US" sz="3300" b="1" dirty="0">
                <a:highlight>
                  <a:srgbClr val="C0C0C0"/>
                </a:highlight>
              </a:rPr>
              <a:t># of connected components</a:t>
            </a:r>
            <a:r>
              <a:rPr lang="en-US" sz="3300" b="1" dirty="0"/>
              <a:t> + </a:t>
            </a:r>
            <a:r>
              <a:rPr lang="en-US" sz="3300" b="1" dirty="0">
                <a:highlight>
                  <a:srgbClr val="C0C0C0"/>
                </a:highlight>
              </a:rPr>
              <a:t>shape completeness/ congruency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9A190-786C-2C08-ECB1-0DD9E489788E}"/>
              </a:ext>
            </a:extLst>
          </p:cNvPr>
          <p:cNvSpPr txBox="1"/>
          <p:nvPr/>
        </p:nvSpPr>
        <p:spPr>
          <a:xfrm>
            <a:off x="936172" y="4996781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Just quantification of over-segmentation error does not suffice – </a:t>
            </a:r>
            <a:r>
              <a:rPr lang="en-US" sz="2300" b="1" u="sng" dirty="0"/>
              <a:t>this is a special case</a:t>
            </a:r>
            <a:r>
              <a:rPr lang="en-US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7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61A3-2479-5D83-48DE-4B7F8E4B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BC05D-9F92-1C8E-8345-0C33EB04784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Summarizing it all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62157-CE7F-FBFB-1DC0-CF05DFB691D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/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TotalSegmentator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all samples, all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Joint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𝒆𝒓𝒓𝒐𝒓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 framework coded.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framework was applied on all eleven, selected abdominal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 made.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Combined formulation proposed for the joint score.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blipFill>
                <a:blip r:embed="rId2"/>
                <a:stretch>
                  <a:fillRect l="-901" t="-2792" b="-5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3336B60-70BF-C0AB-9B6B-161B36680704}"/>
              </a:ext>
            </a:extLst>
          </p:cNvPr>
          <p:cNvSpPr txBox="1"/>
          <p:nvPr/>
        </p:nvSpPr>
        <p:spPr>
          <a:xfrm>
            <a:off x="185058" y="1708753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28E13-8C94-6154-8D8B-25073D450C2D}"/>
              </a:ext>
            </a:extLst>
          </p:cNvPr>
          <p:cNvSpPr txBox="1"/>
          <p:nvPr/>
        </p:nvSpPr>
        <p:spPr>
          <a:xfrm>
            <a:off x="185059" y="562646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/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Complete implementation combined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 for </a:t>
                </a:r>
                <a:r>
                  <a:rPr lang="en-US" sz="2800" b="1" dirty="0"/>
                  <a:t>shape match but low DSC (mis-segmentation)</a:t>
                </a:r>
                <a:r>
                  <a:rPr lang="en-US" sz="2800" dirty="0"/>
                  <a:t> versus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over</a:t>
                </a:r>
                <a:r>
                  <a:rPr lang="en-US" sz="2800" dirty="0"/>
                  <a:t>/ </a:t>
                </a:r>
                <a:r>
                  <a:rPr lang="en-US" sz="2800" dirty="0">
                    <a:solidFill>
                      <a:srgbClr val="FF0000"/>
                    </a:solidFill>
                  </a:rPr>
                  <a:t>under</a:t>
                </a:r>
                <a:r>
                  <a:rPr lang="en-US" sz="2800" dirty="0"/>
                  <a:t> segmentation</a:t>
                </a:r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metric to quantify connected component behavior.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blipFill>
                <a:blip r:embed="rId3"/>
                <a:stretch>
                  <a:fillRect l="-674" t="-3830" b="-1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CB179-3487-74F4-65AF-16380DB8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586FE-73C9-8C82-35DB-D7F76E67BF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D4653-FE6E-F52A-B759-23BFD4DAC8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A4DF3-7E5F-4680-B558-94023A3F1FDD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A1. Next steps in the </a:t>
            </a:r>
            <a:r>
              <a:rPr lang="en-US" sz="4000" b="1" dirty="0"/>
              <a:t>“How?”</a:t>
            </a:r>
          </a:p>
        </p:txBody>
      </p:sp>
    </p:spTree>
    <p:extLst>
      <p:ext uri="{BB962C8B-B14F-4D97-AF65-F5344CB8AC3E}">
        <p14:creationId xmlns:p14="http://schemas.microsoft.com/office/powerpoint/2010/main" val="3153849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B9D4-99CC-087E-F04F-D46F2798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4372ED-A2D8-E16B-AD59-FC812D15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2C945-6498-54CA-D79D-8DD6FE6E401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Recap – Phase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82ED4-66D8-DA29-A368-05109B2C06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534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2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BD937-8EEE-D847-8452-DDB270D6FCE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2DC3C-B03A-E662-C05A-E0C67D02F8F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0991D-9C60-A209-9DE8-FC1E45ED0A8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60E3-9860-F13A-6632-46FD2F34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AE7273-9DCD-3C08-5CB4-1DFDFAC67D94}"/>
              </a:ext>
            </a:extLst>
          </p:cNvPr>
          <p:cNvSpPr txBox="1"/>
          <p:nvPr/>
        </p:nvSpPr>
        <p:spPr>
          <a:xfrm>
            <a:off x="3538653" y="204829"/>
            <a:ext cx="10755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4200" dirty="0">
                <a:solidFill>
                  <a:srgbClr val="C10F3A"/>
                </a:solidFill>
                <a:latin typeface="Arial"/>
                <a:cs typeface="Arial"/>
              </a:rPr>
              <a:t> questions are we asking specifically?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35446-26A1-AE54-85AC-B32F5DD7F4CE}"/>
              </a:ext>
            </a:extLst>
          </p:cNvPr>
          <p:cNvSpPr txBox="1"/>
          <p:nvPr/>
        </p:nvSpPr>
        <p:spPr>
          <a:xfrm>
            <a:off x="8207829" y="1518348"/>
            <a:ext cx="620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DB3DD-29D7-BE91-9124-E2AF426DAC2F}"/>
              </a:ext>
            </a:extLst>
          </p:cNvPr>
          <p:cNvSpPr txBox="1"/>
          <p:nvPr/>
        </p:nvSpPr>
        <p:spPr>
          <a:xfrm>
            <a:off x="8207829" y="3385865"/>
            <a:ext cx="62063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745F5-F465-873F-4745-898A9680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46764F-7CAD-FA54-EA88-0A7D76223D0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41E2C-272A-270C-E66A-AB7FB04485D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C540-658D-F3AA-F808-6ED81001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B9F1F8-4CA6-DBE7-8DE8-0A68F26CAA07}"/>
              </a:ext>
            </a:extLst>
          </p:cNvPr>
          <p:cNvSpPr txBox="1"/>
          <p:nvPr/>
        </p:nvSpPr>
        <p:spPr>
          <a:xfrm>
            <a:off x="201672" y="3456766"/>
            <a:ext cx="14227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A2.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73905-053D-07D0-D30C-5B5536A598D6}"/>
              </a:ext>
            </a:extLst>
          </p:cNvPr>
          <p:cNvSpPr txBox="1"/>
          <p:nvPr/>
        </p:nvSpPr>
        <p:spPr>
          <a:xfrm>
            <a:off x="120315" y="4325004"/>
            <a:ext cx="14227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/>
              <a:t>– Extending the “How”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7519-3AAD-7E89-503D-27EE36EE7C4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1E794-E0B3-55C9-FA03-A1D4A366373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9125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A2217-509B-9EC1-5F09-B252F87388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C3B2B-D231-9303-A65A-2DE5A657AC4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FC3CD-095C-0B83-B142-A020EE06DD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0A8D8-74F3-7B6E-0046-A186D7D22B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915DDA-7610-C6B9-87A0-0C4CCDB523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FA147-DCE2-7BE3-930D-13768C47AE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1AB19-EE86-D2FE-7970-7E861D15A0F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3BB9D-FEAD-2868-2BA5-C959568E9DC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82162-9A21-CC12-EA39-2E410A1249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A662D-322A-AC93-A7C3-257CDC3DF6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54F299-8FDA-F000-AAA8-9A0DD89A6B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CB59-E85E-9A00-8CC8-4C166F30E5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4BE22-CE7B-73C6-053C-A5E8AE6E1F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E2CCB-5508-9EB0-F2F1-092492E4220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7946571" y="2314544"/>
            <a:ext cx="6467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7946571" y="4235695"/>
            <a:ext cx="64676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Causal analyses</a:t>
            </a:r>
            <a:r>
              <a:rPr lang="en-US" dirty="0"/>
              <a:t>: Why the exceptions?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F704E-CE5F-6AC5-0F40-7EE86BBB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BE44-84C9-DD9C-68A4-54888D994A0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156DA-10AE-7252-304C-00411F4937F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664C0-F3F8-9B89-9102-076A4C7F77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73B49-6214-DD11-5886-7E858121131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55817-A82C-CE5E-D8DD-31031CE98D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4A871-E7D5-2FAB-64E4-62B3764437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92AB8-EB75-3DD5-C228-3CCBBF18145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BF23-B233-4F16-27A0-ED9BE649E4D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A3265-1054-C640-42AB-8BA643AE68B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59401-7B87-30D9-FA75-436881E889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51844-E8E2-ADAA-DCF0-DEF50D9B25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EB6E7-C32F-F146-EF28-B9C0E794448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80039-6A5A-1D4D-7E3E-4E4D6A3EA47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798BA-3D60-FF29-6FBA-804ABDE8547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3C692F-5AA3-F7E8-1158-654E7D83A8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C9160-18E1-120B-CFE2-811621D9CD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formulated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BD4991-AE1C-7F53-5BF8-B4BDB6FD6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8D20-6C9C-2AFD-F0F3-9417E8DB123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F3BE96-DD83-F467-0928-8FA415B7FA6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6D91-757E-F312-4B5E-60BF275AF76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195943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 do we answer these questions?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blipFill>
                <a:blip r:embed="rId2"/>
                <a:stretch>
                  <a:fillRect l="-1586" t="-1899" r="-352" b="-4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505CAA-E4A7-A022-D4EB-B64487CF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9" y="1660410"/>
            <a:ext cx="7207931" cy="49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5DAD-4829-CDA9-8CDD-71728BC09B9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05FB-C092-B96C-2DCF-DB01B764158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22FAB-F24D-1832-7F4F-F24423333B6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8FB07-3E7E-4EF8-DEEB-4FDC5124472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4F829-125A-1098-D990-625A0CE3A9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1866-7FBB-5BA1-64A8-69F133A2C7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D8BB-60E2-B724-B812-D231E2D5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E40B6-FCA8-1C04-9721-8BA6CC2E83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E6DC1-F7D2-3119-8FDE-A88382B9695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7783C-09BE-D343-7183-0E7A6DEA9771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A3. Organs arranged in order of difficulty of segmentation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02003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Organ-wise segmentation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... And the organs that we are focusing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</a:t>
            </a:r>
            <a:r>
              <a:rPr lang="en-US" sz="1500" i="1" dirty="0"/>
              <a:t>Medical Image Analysis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9324-F597-083D-AA39-2B37027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A34EC-9CCC-B2BA-AAE2-9151DB265B3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EE4FF-CFE7-AE3A-499C-214CDB152F1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BF0BA-C993-8EED-AC26-AF4A6F61A5F7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A4. Design decisions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27438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26971" y="129892"/>
            <a:ext cx="110054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How is our </a:t>
            </a:r>
            <a:r>
              <a:rPr lang="en-US" sz="2900" b="1" u="sng" dirty="0">
                <a:solidFill>
                  <a:srgbClr val="C10F3A"/>
                </a:solidFill>
                <a:latin typeface="Arial"/>
                <a:cs typeface="Arial"/>
              </a:rPr>
              <a:t>Phase 1</a:t>
            </a:r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 different from literature?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777342" y="769441"/>
            <a:ext cx="1051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Putting our “What” and “How” in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C8BD-6BF6-33D1-8B01-93B229D7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F5927-B740-BB55-418A-D9E7E6C4BA6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76C27-090C-DBC9-5A1F-9451906D54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93BF0-108E-D5FD-313D-8D5910DBE12A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64C14-FEFA-1511-32D6-25246662491B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However, for now, we will not use all models – only </a:t>
            </a:r>
            <a:r>
              <a:rPr lang="en-US" b="1" dirty="0" err="1"/>
              <a:t>nnUNET</a:t>
            </a:r>
            <a:r>
              <a:rPr lang="en-US" b="1" dirty="0"/>
              <a:t> (3D) and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E0B9-113A-6DC7-A5D1-398DDCCCBE5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nnUNET</a:t>
            </a:r>
            <a:r>
              <a:rPr lang="en-US" strike="sngStrike" dirty="0">
                <a:solidFill>
                  <a:srgbClr val="FF0000"/>
                </a:solidFill>
              </a:rPr>
              <a:t> (2D)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86187-8D7F-9116-04CA-E5723B859D0A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B095F-A87F-0177-4746-885830B8253A}"/>
              </a:ext>
            </a:extLst>
          </p:cNvPr>
          <p:cNvSpPr txBox="1"/>
          <p:nvPr/>
        </p:nvSpPr>
        <p:spPr>
          <a:xfrm>
            <a:off x="4066674" y="3388336"/>
            <a:ext cx="68408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nUNET</a:t>
            </a:r>
            <a:r>
              <a:rPr lang="en-US" b="1" dirty="0">
                <a:solidFill>
                  <a:srgbClr val="00B050"/>
                </a:solidFill>
              </a:rPr>
              <a:t> (3D) – and </a:t>
            </a:r>
            <a:r>
              <a:rPr lang="en-US" b="1" dirty="0" err="1">
                <a:solidFill>
                  <a:srgbClr val="00B050"/>
                </a:solidFill>
              </a:rPr>
              <a:t>TotalSegmentator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D174F-ABF9-84AB-6BF7-4221D05219C8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(3D)</a:t>
            </a:r>
          </a:p>
        </p:txBody>
      </p:sp>
    </p:spTree>
    <p:extLst>
      <p:ext uri="{BB962C8B-B14F-4D97-AF65-F5344CB8AC3E}">
        <p14:creationId xmlns:p14="http://schemas.microsoft.com/office/powerpoint/2010/main" val="3626107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67569-4C86-DC49-D167-CEDD8ED4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47517-8553-1DA4-D50F-3C90829233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D3A1C-F6F8-29B1-9D7E-4F0DAAB1611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741D-59E7-7FAD-550B-6A76805FAAB4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(3):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8B349-38AA-7972-5CDF-B6C41DB27AD5}"/>
              </a:ext>
            </a:extLst>
          </p:cNvPr>
          <p:cNvSpPr txBox="1"/>
          <p:nvPr/>
        </p:nvSpPr>
        <p:spPr>
          <a:xfrm>
            <a:off x="391887" y="2786565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not </a:t>
            </a:r>
            <a:r>
              <a:rPr lang="en-US" b="1" dirty="0" err="1"/>
              <a:t>nnUNet</a:t>
            </a:r>
            <a:r>
              <a:rPr lang="en-US" b="1" dirty="0"/>
              <a:t>(2D)</a:t>
            </a:r>
            <a:r>
              <a:rPr lang="en-US" b="1" dirty="0">
                <a:sym typeface="Wingdings" panose="05000000000000000000" pitchFamily="2" charset="2"/>
              </a:rPr>
              <a:t>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982B-7870-F3CC-E004-0EC16C51DFBF}"/>
              </a:ext>
            </a:extLst>
          </p:cNvPr>
          <p:cNvSpPr txBox="1"/>
          <p:nvPr/>
        </p:nvSpPr>
        <p:spPr>
          <a:xfrm>
            <a:off x="871825" y="3505026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2D errors do not scale well to actual 3D segmentations (access relevant results here and here)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23197-A45A-6D6A-90C7-8557BAABC6FD}"/>
              </a:ext>
            </a:extLst>
          </p:cNvPr>
          <p:cNvSpPr txBox="1"/>
          <p:nvPr/>
        </p:nvSpPr>
        <p:spPr>
          <a:xfrm>
            <a:off x="871825" y="3999881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 are they a good means of visualization (access relevant results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891D6-3052-88BD-9515-2EC0B2EFBB90}"/>
              </a:ext>
            </a:extLst>
          </p:cNvPr>
          <p:cNvSpPr txBox="1"/>
          <p:nvPr/>
        </p:nvSpPr>
        <p:spPr>
          <a:xfrm>
            <a:off x="1405226" y="4492324"/>
            <a:ext cx="117447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That is, using selective 2D axial slices for the purpose of visualizing 3D segmentation results is misleading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2663980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52EF-E12F-9398-741A-3A18085F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A299A-54FF-06AD-4346-A67AD1CE7CB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Q1: </a:t>
                </a:r>
                <a:r>
                  <a:rPr lang="en-US" sz="3600" b="1" dirty="0"/>
                  <a:t>How effective is this </a:t>
                </a:r>
                <a:r>
                  <a:rPr lang="en-US" sz="3600" b="1" u="sng" dirty="0"/>
                  <a:t>joint </a:t>
                </a:r>
                <a14:m>
                  <m:oMath xmlns:m="http://schemas.openxmlformats.org/officeDocument/2006/math">
                    <m:r>
                      <a:rPr lang="en-US" sz="36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u="sng" dirty="0"/>
                  <a:t> framework</a:t>
                </a:r>
                <a:r>
                  <a:rPr lang="en-US" sz="3500" b="1" dirty="0"/>
                  <a:t> in determining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under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over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00B050"/>
                    </a:solidFill>
                  </a:rPr>
                  <a:t>accurate</a:t>
                </a:r>
                <a:r>
                  <a:rPr lang="en-US" sz="3500" b="1" dirty="0"/>
                  <a:t> segmentation?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blipFill>
                <a:blip r:embed="rId3"/>
                <a:stretch>
                  <a:fillRect l="-1256" t="-7692" r="-86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5622936-EC3A-F530-8193-EE85B29DC84E}"/>
              </a:ext>
            </a:extLst>
          </p:cNvPr>
          <p:cNvSpPr txBox="1"/>
          <p:nvPr/>
        </p:nvSpPr>
        <p:spPr>
          <a:xfrm>
            <a:off x="373921" y="2771222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Examples shown on 6 samples per organ. </a:t>
            </a:r>
            <a:r>
              <a:rPr lang="en-US" b="1" dirty="0"/>
              <a:t>(Note: only 3D rendering, not 2D.)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8A0-9150-3636-04AF-95AC697DB6A5}"/>
              </a:ext>
            </a:extLst>
          </p:cNvPr>
          <p:cNvSpPr txBox="1"/>
          <p:nvPr/>
        </p:nvSpPr>
        <p:spPr>
          <a:xfrm>
            <a:off x="373921" y="3666956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But first, let us recap the organs of interest: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C155B-2639-60DB-2FC1-C3F162E7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172199"/>
            <a:ext cx="6925056" cy="361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330E1-F872-E3F6-8EE7-F16B3C08F447}"/>
              </a:ext>
            </a:extLst>
          </p:cNvPr>
          <p:cNvSpPr txBox="1"/>
          <p:nvPr/>
        </p:nvSpPr>
        <p:spPr>
          <a:xfrm>
            <a:off x="10024057" y="5743822"/>
            <a:ext cx="5355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Sun Kyung Jeon et al, “Fully-Automated Multi-Organ Segmentation …,” Scientific Reports, 2022.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8D0F8-7F41-CCB4-8513-68EC4153CD1C}"/>
              </a:ext>
            </a:extLst>
          </p:cNvPr>
          <p:cNvSpPr txBox="1"/>
          <p:nvPr/>
        </p:nvSpPr>
        <p:spPr>
          <a:xfrm>
            <a:off x="10024057" y="6268248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</a:t>
            </a:r>
            <a:r>
              <a:rPr lang="en-US" sz="1500" dirty="0" err="1"/>
              <a:t>Xiangde</a:t>
            </a:r>
            <a:r>
              <a:rPr lang="en-US" sz="1500" dirty="0"/>
              <a:t> Luo et al, “WORD,” Medical Image Analysis, 2022.</a:t>
            </a:r>
            <a:endParaRPr 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BECC5-9BFE-BF83-20FC-87BBECB88DB1}"/>
              </a:ext>
            </a:extLst>
          </p:cNvPr>
          <p:cNvSpPr txBox="1"/>
          <p:nvPr/>
        </p:nvSpPr>
        <p:spPr>
          <a:xfrm>
            <a:off x="10024057" y="6822246"/>
            <a:ext cx="39485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</a:t>
            </a:r>
            <a:r>
              <a:rPr lang="en-US" sz="1500" dirty="0" err="1"/>
              <a:t>Yuanfeng</a:t>
            </a:r>
            <a:r>
              <a:rPr lang="en-US" sz="1500" dirty="0"/>
              <a:t> Ji et al, “AMOS,” </a:t>
            </a:r>
            <a:r>
              <a:rPr lang="en-US" sz="1500" dirty="0" err="1"/>
              <a:t>arXiv</a:t>
            </a:r>
            <a:r>
              <a:rPr lang="en-US" sz="1500" dirty="0"/>
              <a:t>, 2022.</a:t>
            </a:r>
            <a:endParaRPr lang="en-US" sz="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224EC-2553-FDCB-F76E-FA7AF3B5E3C7}"/>
              </a:ext>
            </a:extLst>
          </p:cNvPr>
          <p:cNvSpPr txBox="1"/>
          <p:nvPr/>
        </p:nvSpPr>
        <p:spPr>
          <a:xfrm>
            <a:off x="10024057" y="7185089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Jakob </a:t>
            </a:r>
            <a:r>
              <a:rPr lang="en-US" sz="1500" dirty="0" err="1"/>
              <a:t>Wasserthal</a:t>
            </a:r>
            <a:r>
              <a:rPr lang="en-US" sz="1500" dirty="0"/>
              <a:t> et al, “</a:t>
            </a:r>
            <a:r>
              <a:rPr lang="en-US" sz="1500" dirty="0" err="1"/>
              <a:t>TotalSegmentator</a:t>
            </a:r>
            <a:r>
              <a:rPr lang="en-US" sz="1500" dirty="0"/>
              <a:t>,” Radiology: Artificial Intelligence, 2023.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107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  <p:bldP spid="4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10094</TotalTime>
  <Words>4942</Words>
  <Application>Microsoft Office PowerPoint</Application>
  <PresentationFormat>Custom</PresentationFormat>
  <Paragraphs>538</Paragraphs>
  <Slides>74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101</cp:revision>
  <dcterms:created xsi:type="dcterms:W3CDTF">2025-08-28T16:18:41Z</dcterms:created>
  <dcterms:modified xsi:type="dcterms:W3CDTF">2026-02-11T23:07:30Z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